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ed Hat Text"/>
      <p:regular r:id="rId15"/>
    </p:embeddedFont>
    <p:embeddedFont>
      <p:font typeface="Red Hat Text"/>
      <p:regular r:id="rId16"/>
    </p:embeddedFont>
    <p:embeddedFont>
      <p:font typeface="Red Hat Text"/>
      <p:regular r:id="rId17"/>
    </p:embeddedFont>
    <p:embeddedFont>
      <p:font typeface="Red Hat Text"/>
      <p:regular r:id="rId18"/>
    </p:embeddedFont>
    <p:embeddedFont>
      <p:font typeface="Roboto Light"/>
      <p:regular r:id="rId19"/>
    </p:embeddedFont>
    <p:embeddedFont>
      <p:font typeface="Roboto Light"/>
      <p:regular r:id="rId20"/>
    </p:embeddedFont>
    <p:embeddedFont>
      <p:font typeface="Roboto Light"/>
      <p:regular r:id="rId21"/>
    </p:embeddedFont>
    <p:embeddedFont>
      <p:font typeface="Roboto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katzmo/PastVoicesAI" TargetMode="External"/><Relationship Id="rId1" Type="http://schemas.openxmlformats.org/officeDocument/2006/relationships/image" Target="../media/image-8-1.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87366"/>
            <a:ext cx="5729645" cy="704017"/>
          </a:xfrm>
          <a:prstGeom prst="rect">
            <a:avLst/>
          </a:prstGeom>
          <a:noFill/>
          <a:ln/>
        </p:spPr>
        <p:txBody>
          <a:bodyPr wrap="none" lIns="0" tIns="0" rIns="0" bIns="0" rtlCol="0" anchor="t"/>
          <a:lstStyle/>
          <a:p>
            <a:pPr indent="0" marL="0">
              <a:lnSpc>
                <a:spcPts val="5500"/>
              </a:lnSpc>
              <a:buNone/>
            </a:pPr>
            <a:r>
              <a:rPr lang="en-US" sz="4400" b="1" dirty="0">
                <a:solidFill>
                  <a:srgbClr val="1F1E1E"/>
                </a:solidFill>
                <a:latin typeface="Red Hat Text" pitchFamily="34" charset="0"/>
                <a:ea typeface="Red Hat Text" pitchFamily="34" charset="-122"/>
                <a:cs typeface="Red Hat Text" pitchFamily="34" charset="-120"/>
              </a:rPr>
              <a:t>Voices from the Past</a:t>
            </a:r>
            <a:endParaRPr lang="en-US" sz="4400" dirty="0"/>
          </a:p>
        </p:txBody>
      </p:sp>
      <p:sp>
        <p:nvSpPr>
          <p:cNvPr id="4" name="Text 1"/>
          <p:cNvSpPr/>
          <p:nvPr/>
        </p:nvSpPr>
        <p:spPr>
          <a:xfrm>
            <a:off x="837724" y="2850356"/>
            <a:ext cx="7468553" cy="1126569"/>
          </a:xfrm>
          <a:prstGeom prst="rect">
            <a:avLst/>
          </a:prstGeom>
          <a:noFill/>
          <a:ln/>
        </p:spPr>
        <p:txBody>
          <a:bodyPr wrap="square" lIns="0" tIns="0" rIns="0" bIns="0" rtlCol="0" anchor="t"/>
          <a:lstStyle/>
          <a:p>
            <a:pPr indent="0" marL="0">
              <a:lnSpc>
                <a:spcPts val="4400"/>
              </a:lnSpc>
              <a:buNone/>
            </a:pPr>
            <a:r>
              <a:rPr lang="en-US" sz="3500" dirty="0">
                <a:solidFill>
                  <a:srgbClr val="1F1E1E"/>
                </a:solidFill>
                <a:latin typeface="Red Hat Text" pitchFamily="34" charset="0"/>
                <a:ea typeface="Red Hat Text" pitchFamily="34" charset="-122"/>
                <a:cs typeface="Red Hat Text" pitchFamily="34" charset="-120"/>
              </a:rPr>
              <a:t>AI-Driven Storytelling from the Perspective of Cultural Artifacts</a:t>
            </a:r>
            <a:endParaRPr lang="en-US" sz="3500" dirty="0"/>
          </a:p>
        </p:txBody>
      </p:sp>
      <p:sp>
        <p:nvSpPr>
          <p:cNvPr id="5" name="Text 2"/>
          <p:cNvSpPr/>
          <p:nvPr/>
        </p:nvSpPr>
        <p:spPr>
          <a:xfrm>
            <a:off x="837724" y="4335899"/>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Imagine engaging with a centuries-old artifact as if it were a living, breathing entity, sharing its secrets and personal experiences.</a:t>
            </a:r>
            <a:endParaRPr lang="en-US" sz="1850" dirty="0"/>
          </a:p>
        </p:txBody>
      </p:sp>
      <p:sp>
        <p:nvSpPr>
          <p:cNvPr id="6" name="Text 3"/>
          <p:cNvSpPr/>
          <p:nvPr/>
        </p:nvSpPr>
        <p:spPr>
          <a:xfrm>
            <a:off x="837724" y="5371148"/>
            <a:ext cx="7468553"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7" name="Shape 4"/>
          <p:cNvSpPr/>
          <p:nvPr/>
        </p:nvSpPr>
        <p:spPr>
          <a:xfrm>
            <a:off x="837724" y="6041231"/>
            <a:ext cx="382905" cy="382905"/>
          </a:xfrm>
          <a:prstGeom prst="roundRect">
            <a:avLst>
              <a:gd name="adj" fmla="val 2387820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5344" y="6048851"/>
            <a:ext cx="367665" cy="367665"/>
          </a:xfrm>
          <a:prstGeom prst="rect">
            <a:avLst/>
          </a:prstGeom>
        </p:spPr>
      </p:pic>
      <p:sp>
        <p:nvSpPr>
          <p:cNvPr id="9" name="Text 5"/>
          <p:cNvSpPr/>
          <p:nvPr/>
        </p:nvSpPr>
        <p:spPr>
          <a:xfrm>
            <a:off x="1340287" y="6023372"/>
            <a:ext cx="2847261" cy="418862"/>
          </a:xfrm>
          <a:prstGeom prst="rect">
            <a:avLst/>
          </a:prstGeom>
          <a:noFill/>
          <a:ln/>
        </p:spPr>
        <p:txBody>
          <a:bodyPr wrap="none" lIns="0" tIns="0" rIns="0" bIns="0" rtlCol="0" anchor="t"/>
          <a:lstStyle/>
          <a:p>
            <a:pPr algn="l" indent="0" marL="0">
              <a:lnSpc>
                <a:spcPts val="3250"/>
              </a:lnSpc>
              <a:buNone/>
            </a:pPr>
            <a:r>
              <a:rPr lang="en-US" sz="2350" b="1" dirty="0">
                <a:solidFill>
                  <a:srgbClr val="3B3535"/>
                </a:solidFill>
                <a:latin typeface="Roboto Bold" pitchFamily="34" charset="0"/>
                <a:ea typeface="Roboto Bold" pitchFamily="34" charset="-122"/>
                <a:cs typeface="Roboto Bold" pitchFamily="34" charset="-120"/>
              </a:rPr>
              <a:t>by Katharina Zwinger</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57382"/>
            <a:ext cx="6176843"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Bringing Artifacts to Life</a:t>
            </a:r>
            <a:endParaRPr lang="en-US" sz="4400" dirty="0"/>
          </a:p>
        </p:txBody>
      </p:sp>
      <p:sp>
        <p:nvSpPr>
          <p:cNvPr id="4" name="Shape 1"/>
          <p:cNvSpPr/>
          <p:nvPr/>
        </p:nvSpPr>
        <p:spPr>
          <a:xfrm>
            <a:off x="6324124" y="2020372"/>
            <a:ext cx="3614618" cy="2889290"/>
          </a:xfrm>
          <a:prstGeom prst="roundRect">
            <a:avLst>
              <a:gd name="adj" fmla="val 1243"/>
            </a:avLst>
          </a:prstGeom>
          <a:solidFill>
            <a:srgbClr val="F3E8E8"/>
          </a:solidFill>
          <a:ln/>
        </p:spPr>
      </p:sp>
      <p:sp>
        <p:nvSpPr>
          <p:cNvPr id="5" name="Text 2"/>
          <p:cNvSpPr/>
          <p:nvPr/>
        </p:nvSpPr>
        <p:spPr>
          <a:xfrm>
            <a:off x="6563439" y="225968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Data Integration</a:t>
            </a:r>
            <a:endParaRPr lang="en-US" sz="2200" dirty="0"/>
          </a:p>
        </p:txBody>
      </p:sp>
      <p:sp>
        <p:nvSpPr>
          <p:cNvPr id="6" name="Text 3"/>
          <p:cNvSpPr/>
          <p:nvPr/>
        </p:nvSpPr>
        <p:spPr>
          <a:xfrm>
            <a:off x="6563439" y="2755225"/>
            <a:ext cx="3135987" cy="1915120"/>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The application integrates with the Europeana API, for accessing a vast repository of artifacts and their information.</a:t>
            </a:r>
            <a:endParaRPr lang="en-US" sz="1850" dirty="0"/>
          </a:p>
        </p:txBody>
      </p:sp>
      <p:sp>
        <p:nvSpPr>
          <p:cNvPr id="7" name="Shape 4"/>
          <p:cNvSpPr/>
          <p:nvPr/>
        </p:nvSpPr>
        <p:spPr>
          <a:xfrm>
            <a:off x="10178058" y="2020372"/>
            <a:ext cx="3614618" cy="2889290"/>
          </a:xfrm>
          <a:prstGeom prst="roundRect">
            <a:avLst>
              <a:gd name="adj" fmla="val 1243"/>
            </a:avLst>
          </a:prstGeom>
          <a:solidFill>
            <a:srgbClr val="F3E8E8"/>
          </a:solidFill>
          <a:ln/>
        </p:spPr>
      </p:sp>
      <p:sp>
        <p:nvSpPr>
          <p:cNvPr id="8" name="Text 5"/>
          <p:cNvSpPr/>
          <p:nvPr/>
        </p:nvSpPr>
        <p:spPr>
          <a:xfrm>
            <a:off x="10417373" y="2259687"/>
            <a:ext cx="3135987" cy="703898"/>
          </a:xfrm>
          <a:prstGeom prst="rect">
            <a:avLst/>
          </a:prstGeom>
          <a:noFill/>
          <a:ln/>
        </p:spPr>
        <p:txBody>
          <a:bodyPr wrap="square" lIns="0" tIns="0" rIns="0" bIns="0" rtlCol="0" anchor="t"/>
          <a:lstStyle/>
          <a:p>
            <a:pP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AI-Powered Narrative Generation</a:t>
            </a:r>
            <a:endParaRPr lang="en-US" sz="2200" dirty="0"/>
          </a:p>
        </p:txBody>
      </p:sp>
      <p:sp>
        <p:nvSpPr>
          <p:cNvPr id="9" name="Text 6"/>
          <p:cNvSpPr/>
          <p:nvPr/>
        </p:nvSpPr>
        <p:spPr>
          <a:xfrm>
            <a:off x="10417373" y="3107174"/>
            <a:ext cx="3135987" cy="1532096"/>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Using a pre-trained language model, the project generates unique narratives from the artifact's perspective.</a:t>
            </a:r>
            <a:endParaRPr lang="en-US" sz="1850" dirty="0"/>
          </a:p>
        </p:txBody>
      </p:sp>
      <p:sp>
        <p:nvSpPr>
          <p:cNvPr id="10" name="Shape 7"/>
          <p:cNvSpPr/>
          <p:nvPr/>
        </p:nvSpPr>
        <p:spPr>
          <a:xfrm>
            <a:off x="6324124" y="5148977"/>
            <a:ext cx="7468553" cy="2123242"/>
          </a:xfrm>
          <a:prstGeom prst="roundRect">
            <a:avLst>
              <a:gd name="adj" fmla="val 1691"/>
            </a:avLst>
          </a:prstGeom>
          <a:solidFill>
            <a:srgbClr val="F3E8E8"/>
          </a:solidFill>
          <a:ln/>
        </p:spPr>
      </p:sp>
      <p:sp>
        <p:nvSpPr>
          <p:cNvPr id="11" name="Text 8"/>
          <p:cNvSpPr/>
          <p:nvPr/>
        </p:nvSpPr>
        <p:spPr>
          <a:xfrm>
            <a:off x="6563439" y="538829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Interactive Chatbot</a:t>
            </a:r>
            <a:endParaRPr lang="en-US" sz="2200" dirty="0"/>
          </a:p>
        </p:txBody>
      </p:sp>
      <p:sp>
        <p:nvSpPr>
          <p:cNvPr id="12" name="Text 9"/>
          <p:cNvSpPr/>
          <p:nvPr/>
        </p:nvSpPr>
        <p:spPr>
          <a:xfrm>
            <a:off x="6563439" y="5883831"/>
            <a:ext cx="6989921" cy="1149072"/>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Users engage in conversations with the artifacts, asking questions and receiving personalized responses, enhancing the interactive experience.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496020"/>
          </a:xfrm>
          <a:prstGeom prst="rect">
            <a:avLst/>
          </a:prstGeom>
        </p:spPr>
      </p:pic>
      <p:sp>
        <p:nvSpPr>
          <p:cNvPr id="3" name="Text 0"/>
          <p:cNvSpPr/>
          <p:nvPr/>
        </p:nvSpPr>
        <p:spPr>
          <a:xfrm>
            <a:off x="837724" y="2898577"/>
            <a:ext cx="5632490"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Challenges</a:t>
            </a:r>
            <a:endParaRPr lang="en-US" sz="4400" dirty="0"/>
          </a:p>
        </p:txBody>
      </p:sp>
      <p:pic>
        <p:nvPicPr>
          <p:cNvPr id="4" name="Image 1" descr="preencoded.png">    </p:cNvPr>
          <p:cNvPicPr>
            <a:picLocks noChangeAspect="1"/>
          </p:cNvPicPr>
          <p:nvPr/>
        </p:nvPicPr>
        <p:blipFill>
          <a:blip r:embed="rId2"/>
          <a:stretch>
            <a:fillRect/>
          </a:stretch>
        </p:blipFill>
        <p:spPr>
          <a:xfrm>
            <a:off x="837724" y="3961567"/>
            <a:ext cx="598408" cy="598408"/>
          </a:xfrm>
          <a:prstGeom prst="rect">
            <a:avLst/>
          </a:prstGeom>
        </p:spPr>
      </p:pic>
      <p:sp>
        <p:nvSpPr>
          <p:cNvPr id="5" name="Text 1"/>
          <p:cNvSpPr/>
          <p:nvPr/>
        </p:nvSpPr>
        <p:spPr>
          <a:xfrm>
            <a:off x="837724" y="479929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Europeana API</a:t>
            </a:r>
            <a:endParaRPr lang="en-US" sz="2200" dirty="0"/>
          </a:p>
        </p:txBody>
      </p:sp>
      <p:sp>
        <p:nvSpPr>
          <p:cNvPr id="6" name="Text 2"/>
          <p:cNvSpPr/>
          <p:nvPr/>
        </p:nvSpPr>
        <p:spPr>
          <a:xfrm>
            <a:off x="837724" y="5294828"/>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Mixed results: photographs of paintings or books about artists are less interesting for this project but hard to filter out.</a:t>
            </a:r>
            <a:endParaRPr lang="en-US" sz="1850" dirty="0"/>
          </a:p>
        </p:txBody>
      </p:sp>
      <p:pic>
        <p:nvPicPr>
          <p:cNvPr id="7" name="Image 2" descr="preencoded.png">    </p:cNvPr>
          <p:cNvPicPr>
            <a:picLocks noChangeAspect="1"/>
          </p:cNvPicPr>
          <p:nvPr/>
        </p:nvPicPr>
        <p:blipFill>
          <a:blip r:embed="rId3"/>
          <a:stretch>
            <a:fillRect/>
          </a:stretch>
        </p:blipFill>
        <p:spPr>
          <a:xfrm>
            <a:off x="5275659" y="3961567"/>
            <a:ext cx="598408" cy="598408"/>
          </a:xfrm>
          <a:prstGeom prst="rect">
            <a:avLst/>
          </a:prstGeom>
        </p:spPr>
      </p:pic>
      <p:sp>
        <p:nvSpPr>
          <p:cNvPr id="8" name="Text 3"/>
          <p:cNvSpPr/>
          <p:nvPr/>
        </p:nvSpPr>
        <p:spPr>
          <a:xfrm>
            <a:off x="5275659" y="479929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Provided Data</a:t>
            </a:r>
            <a:endParaRPr lang="en-US" sz="2200" dirty="0"/>
          </a:p>
        </p:txBody>
      </p:sp>
      <p:sp>
        <p:nvSpPr>
          <p:cNvPr id="9" name="Text 4"/>
          <p:cNvSpPr/>
          <p:nvPr/>
        </p:nvSpPr>
        <p:spPr>
          <a:xfrm>
            <a:off x="5275659" y="5294828"/>
            <a:ext cx="4078962" cy="1532096"/>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Varies a lot: everyone adds their data differently, under a different license, for some objects there is very little data in Europeana.</a:t>
            </a:r>
            <a:endParaRPr lang="en-US" sz="1850" dirty="0"/>
          </a:p>
        </p:txBody>
      </p:sp>
      <p:pic>
        <p:nvPicPr>
          <p:cNvPr id="10" name="Image 3" descr="preencoded.png">    </p:cNvPr>
          <p:cNvPicPr>
            <a:picLocks noChangeAspect="1"/>
          </p:cNvPicPr>
          <p:nvPr/>
        </p:nvPicPr>
        <p:blipFill>
          <a:blip r:embed="rId4"/>
          <a:stretch>
            <a:fillRect/>
          </a:stretch>
        </p:blipFill>
        <p:spPr>
          <a:xfrm>
            <a:off x="9713595" y="3961567"/>
            <a:ext cx="598408" cy="598408"/>
          </a:xfrm>
          <a:prstGeom prst="rect">
            <a:avLst/>
          </a:prstGeom>
        </p:spPr>
      </p:pic>
      <p:sp>
        <p:nvSpPr>
          <p:cNvPr id="11" name="Text 5"/>
          <p:cNvSpPr/>
          <p:nvPr/>
        </p:nvSpPr>
        <p:spPr>
          <a:xfrm>
            <a:off x="9713595" y="479929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RAG</a:t>
            </a:r>
            <a:endParaRPr lang="en-US" sz="2200" dirty="0"/>
          </a:p>
        </p:txBody>
      </p:sp>
      <p:sp>
        <p:nvSpPr>
          <p:cNvPr id="12" name="Text 6"/>
          <p:cNvSpPr/>
          <p:nvPr/>
        </p:nvSpPr>
        <p:spPr>
          <a:xfrm>
            <a:off x="9713595" y="5294828"/>
            <a:ext cx="4079081" cy="1149072"/>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How to ensure any additional data refers to the selected object and not something else with a similar name? </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124783"/>
            <a:ext cx="5632490" cy="71163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It's all wrong </a:t>
            </a:r>
            <a:pPr indent="0" marL="0">
              <a:lnSpc>
                <a:spcPts val="5500"/>
              </a:lnSpc>
              <a:buNone/>
            </a:pPr>
            <a:r>
              <a:rPr lang="en-US" sz="4400" dirty="0">
                <a:solidFill>
                  <a:srgbClr val="000000"/>
                </a:solidFill>
                <a:latin typeface="Red Hat Text" pitchFamily="34" charset="0"/>
                <a:ea typeface="Red Hat Text" pitchFamily="34" charset="-122"/>
                <a:cs typeface="Red Hat Text" pitchFamily="34" charset="-120"/>
              </a:rPr>
              <a:t>😱</a:t>
            </a:r>
            <a:endParaRPr lang="en-US" sz="4400" dirty="0"/>
          </a:p>
        </p:txBody>
      </p:sp>
      <p:pic>
        <p:nvPicPr>
          <p:cNvPr id="4" name="Image 1" descr="preencoded.png">    </p:cNvPr>
          <p:cNvPicPr>
            <a:picLocks noChangeAspect="1"/>
          </p:cNvPicPr>
          <p:nvPr/>
        </p:nvPicPr>
        <p:blipFill>
          <a:blip r:embed="rId2"/>
          <a:stretch>
            <a:fillRect/>
          </a:stretch>
        </p:blipFill>
        <p:spPr>
          <a:xfrm>
            <a:off x="875109" y="2195393"/>
            <a:ext cx="7393781" cy="1182529"/>
          </a:xfrm>
          <a:prstGeom prst="rect">
            <a:avLst/>
          </a:prstGeom>
        </p:spPr>
      </p:pic>
      <p:sp>
        <p:nvSpPr>
          <p:cNvPr id="5" name="Text 1"/>
          <p:cNvSpPr/>
          <p:nvPr/>
        </p:nvSpPr>
        <p:spPr>
          <a:xfrm>
            <a:off x="2144316" y="2434709"/>
            <a:ext cx="4855250" cy="703898"/>
          </a:xfrm>
          <a:prstGeom prst="rect">
            <a:avLst/>
          </a:prstGeom>
          <a:noFill/>
          <a:ln/>
        </p:spPr>
        <p:txBody>
          <a:bodyPr wrap="square" lIns="0" tIns="0" rIns="0" bIns="0" rtlCol="0" anchor="t"/>
          <a:lstStyle/>
          <a:p>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Be clear that texts are generated by AI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and may not be factually correct</a:t>
            </a:r>
            <a:endParaRPr lang="en-US" sz="2200" dirty="0"/>
          </a:p>
        </p:txBody>
      </p:sp>
      <p:pic>
        <p:nvPicPr>
          <p:cNvPr id="6" name="Image 2" descr="preencoded.png">    </p:cNvPr>
          <p:cNvPicPr>
            <a:picLocks noChangeAspect="1"/>
          </p:cNvPicPr>
          <p:nvPr/>
        </p:nvPicPr>
        <p:blipFill>
          <a:blip r:embed="rId3"/>
          <a:stretch>
            <a:fillRect/>
          </a:stretch>
        </p:blipFill>
        <p:spPr>
          <a:xfrm>
            <a:off x="1383387" y="3437692"/>
            <a:ext cx="6377107" cy="1182529"/>
          </a:xfrm>
          <a:prstGeom prst="rect">
            <a:avLst/>
          </a:prstGeom>
        </p:spPr>
      </p:pic>
      <p:sp>
        <p:nvSpPr>
          <p:cNvPr id="7" name="Text 2"/>
          <p:cNvSpPr/>
          <p:nvPr/>
        </p:nvSpPr>
        <p:spPr>
          <a:xfrm>
            <a:off x="2785110" y="3677007"/>
            <a:ext cx="3573542" cy="703898"/>
          </a:xfrm>
          <a:prstGeom prst="rect">
            <a:avLst/>
          </a:prstGeom>
          <a:noFill/>
          <a:ln/>
        </p:spPr>
        <p:txBody>
          <a:bodyPr wrap="square" lIns="0" tIns="0" rIns="0" bIns="0" rtlCol="0" anchor="t"/>
          <a:lstStyle/>
          <a:p>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Show metadata to the users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so they know the facts</a:t>
            </a:r>
            <a:endParaRPr lang="en-US" sz="2200" dirty="0"/>
          </a:p>
        </p:txBody>
      </p:sp>
      <p:pic>
        <p:nvPicPr>
          <p:cNvPr id="8" name="Image 3" descr="preencoded.png">    </p:cNvPr>
          <p:cNvPicPr>
            <a:picLocks noChangeAspect="1"/>
          </p:cNvPicPr>
          <p:nvPr/>
        </p:nvPicPr>
        <p:blipFill>
          <a:blip r:embed="rId4"/>
          <a:stretch>
            <a:fillRect/>
          </a:stretch>
        </p:blipFill>
        <p:spPr>
          <a:xfrm>
            <a:off x="1891665" y="4679990"/>
            <a:ext cx="5360551" cy="1182529"/>
          </a:xfrm>
          <a:prstGeom prst="rect">
            <a:avLst/>
          </a:prstGeom>
        </p:spPr>
      </p:pic>
      <p:sp>
        <p:nvSpPr>
          <p:cNvPr id="9" name="Text 3"/>
          <p:cNvSpPr/>
          <p:nvPr/>
        </p:nvSpPr>
        <p:spPr>
          <a:xfrm>
            <a:off x="3058597" y="4919305"/>
            <a:ext cx="3026688" cy="703898"/>
          </a:xfrm>
          <a:prstGeom prst="rect">
            <a:avLst/>
          </a:prstGeom>
          <a:noFill/>
          <a:ln/>
        </p:spPr>
        <p:txBody>
          <a:bodyPr wrap="square" lIns="0" tIns="0" rIns="0" bIns="0" rtlCol="0" anchor="t"/>
          <a:lstStyle/>
          <a:p>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Allow to delete the chat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
</a:t>
            </a:r>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and start again</a:t>
            </a:r>
            <a:endParaRPr lang="en-US" sz="2200" dirty="0"/>
          </a:p>
        </p:txBody>
      </p:sp>
      <p:pic>
        <p:nvPicPr>
          <p:cNvPr id="10" name="Image 4" descr="preencoded.png">    </p:cNvPr>
          <p:cNvPicPr>
            <a:picLocks noChangeAspect="1"/>
          </p:cNvPicPr>
          <p:nvPr/>
        </p:nvPicPr>
        <p:blipFill>
          <a:blip r:embed="rId5"/>
          <a:stretch>
            <a:fillRect/>
          </a:stretch>
        </p:blipFill>
        <p:spPr>
          <a:xfrm>
            <a:off x="2400062" y="5922288"/>
            <a:ext cx="4343876" cy="1182529"/>
          </a:xfrm>
          <a:prstGeom prst="rect">
            <a:avLst/>
          </a:prstGeom>
        </p:spPr>
      </p:pic>
      <p:sp>
        <p:nvSpPr>
          <p:cNvPr id="11" name="Text 4"/>
          <p:cNvSpPr/>
          <p:nvPr/>
        </p:nvSpPr>
        <p:spPr>
          <a:xfrm>
            <a:off x="2885122" y="6161603"/>
            <a:ext cx="3373636" cy="703898"/>
          </a:xfrm>
          <a:prstGeom prst="rect">
            <a:avLst/>
          </a:prstGeom>
          <a:noFill/>
          <a:ln/>
        </p:spPr>
        <p:txBody>
          <a:bodyPr wrap="square" lIns="0" tIns="0" rIns="0" bIns="0" rtlCol="0" anchor="t"/>
          <a:lstStyle/>
          <a:p>
            <a:pPr algn="ctr" indent="0" marL="0">
              <a:lnSpc>
                <a:spcPts val="2750"/>
              </a:lnSpc>
              <a:buNone/>
            </a:pPr>
            <a:r>
              <a:rPr lang="en-US" sz="2200" dirty="0">
                <a:solidFill>
                  <a:srgbClr val="3B3535"/>
                </a:solidFill>
                <a:latin typeface="Red Hat Text" pitchFamily="34" charset="0"/>
                <a:ea typeface="Red Hat Text" pitchFamily="34" charset="-122"/>
                <a:cs typeface="Red Hat Text" pitchFamily="34" charset="-120"/>
              </a:rPr>
              <a:t>Emphasize fun and creativity over accuracy!</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1021" y="784384"/>
            <a:ext cx="5208032" cy="650915"/>
          </a:xfrm>
          <a:prstGeom prst="rect">
            <a:avLst/>
          </a:prstGeom>
          <a:noFill/>
          <a:ln/>
        </p:spPr>
        <p:txBody>
          <a:bodyPr wrap="none" lIns="0" tIns="0" rIns="0" bIns="0" rtlCol="0" anchor="t"/>
          <a:lstStyle/>
          <a:p>
            <a:pPr indent="0" marL="0">
              <a:lnSpc>
                <a:spcPts val="5100"/>
              </a:lnSpc>
              <a:buNone/>
            </a:pPr>
            <a:r>
              <a:rPr lang="en-US" sz="4100" dirty="0">
                <a:solidFill>
                  <a:srgbClr val="1F1E1E"/>
                </a:solidFill>
                <a:latin typeface="Red Hat Text" pitchFamily="34" charset="0"/>
                <a:ea typeface="Red Hat Text" pitchFamily="34" charset="-122"/>
                <a:cs typeface="Red Hat Text" pitchFamily="34" charset="-120"/>
              </a:rPr>
              <a:t>Prototype</a:t>
            </a:r>
            <a:endParaRPr lang="en-US" sz="4100" dirty="0"/>
          </a:p>
        </p:txBody>
      </p:sp>
      <p:sp>
        <p:nvSpPr>
          <p:cNvPr id="4" name="Text 1"/>
          <p:cNvSpPr/>
          <p:nvPr/>
        </p:nvSpPr>
        <p:spPr>
          <a:xfrm>
            <a:off x="6261021" y="1767245"/>
            <a:ext cx="7594759" cy="442674"/>
          </a:xfrm>
          <a:prstGeom prst="rect">
            <a:avLst/>
          </a:prstGeom>
          <a:noFill/>
          <a:ln/>
        </p:spPr>
        <p:txBody>
          <a:bodyPr wrap="none" lIns="0" tIns="0" rIns="0" bIns="0" rtlCol="0" anchor="t"/>
          <a:lstStyle/>
          <a:p>
            <a:pPr indent="0" marL="0">
              <a:lnSpc>
                <a:spcPts val="3450"/>
              </a:lnSpc>
              <a:buNone/>
            </a:pPr>
            <a:r>
              <a:rPr lang="en-US" sz="2150" dirty="0">
                <a:solidFill>
                  <a:srgbClr val="3B3535"/>
                </a:solidFill>
                <a:latin typeface="Roboto Light" pitchFamily="34" charset="0"/>
                <a:ea typeface="Roboto Light" pitchFamily="34" charset="-122"/>
                <a:cs typeface="Roboto Light" pitchFamily="34" charset="-120"/>
              </a:rPr>
              <a:t>Streamlit + LangChain + OpenAI API</a:t>
            </a:r>
            <a:endParaRPr lang="en-US" sz="2150" dirty="0"/>
          </a:p>
        </p:txBody>
      </p:sp>
      <p:sp>
        <p:nvSpPr>
          <p:cNvPr id="5" name="Shape 2"/>
          <p:cNvSpPr/>
          <p:nvPr/>
        </p:nvSpPr>
        <p:spPr>
          <a:xfrm>
            <a:off x="6577727" y="2458879"/>
            <a:ext cx="30480" cy="4986218"/>
          </a:xfrm>
          <a:prstGeom prst="roundRect">
            <a:avLst>
              <a:gd name="adj" fmla="val 108930"/>
            </a:avLst>
          </a:prstGeom>
          <a:solidFill>
            <a:srgbClr val="D9CECE"/>
          </a:solidFill>
          <a:ln/>
        </p:spPr>
      </p:sp>
      <p:sp>
        <p:nvSpPr>
          <p:cNvPr id="6" name="Shape 3"/>
          <p:cNvSpPr/>
          <p:nvPr/>
        </p:nvSpPr>
        <p:spPr>
          <a:xfrm>
            <a:off x="6811447" y="2941558"/>
            <a:ext cx="774621" cy="30480"/>
          </a:xfrm>
          <a:prstGeom prst="roundRect">
            <a:avLst>
              <a:gd name="adj" fmla="val 108930"/>
            </a:avLst>
          </a:prstGeom>
          <a:solidFill>
            <a:srgbClr val="D9CECE"/>
          </a:solidFill>
          <a:ln/>
        </p:spPr>
      </p:sp>
      <p:sp>
        <p:nvSpPr>
          <p:cNvPr id="7" name="Shape 4"/>
          <p:cNvSpPr/>
          <p:nvPr/>
        </p:nvSpPr>
        <p:spPr>
          <a:xfrm>
            <a:off x="6344007" y="2707838"/>
            <a:ext cx="497919" cy="497919"/>
          </a:xfrm>
          <a:prstGeom prst="roundRect">
            <a:avLst>
              <a:gd name="adj" fmla="val 6668"/>
            </a:avLst>
          </a:prstGeom>
          <a:solidFill>
            <a:srgbClr val="F3E8E8"/>
          </a:solidFill>
          <a:ln/>
        </p:spPr>
      </p:sp>
      <p:sp>
        <p:nvSpPr>
          <p:cNvPr id="8" name="Text 5"/>
          <p:cNvSpPr/>
          <p:nvPr/>
        </p:nvSpPr>
        <p:spPr>
          <a:xfrm>
            <a:off x="6544985" y="2800469"/>
            <a:ext cx="95964" cy="312539"/>
          </a:xfrm>
          <a:prstGeom prst="rect">
            <a:avLst/>
          </a:prstGeom>
          <a:noFill/>
          <a:ln/>
        </p:spPr>
        <p:txBody>
          <a:bodyPr wrap="none" lIns="0" tIns="0" rIns="0" bIns="0" rtlCol="0" anchor="t"/>
          <a:lstStyle/>
          <a:p>
            <a:pPr algn="ctr" indent="0" marL="0">
              <a:lnSpc>
                <a:spcPts val="2450"/>
              </a:lnSpc>
              <a:buNone/>
            </a:pPr>
            <a:r>
              <a:rPr lang="en-US" sz="2450" dirty="0">
                <a:solidFill>
                  <a:srgbClr val="3B3535"/>
                </a:solidFill>
                <a:latin typeface="Red Hat Text" pitchFamily="34" charset="0"/>
                <a:ea typeface="Red Hat Text" pitchFamily="34" charset="-122"/>
                <a:cs typeface="Red Hat Text" pitchFamily="34" charset="-120"/>
              </a:rPr>
              <a:t>1</a:t>
            </a:r>
            <a:endParaRPr lang="en-US" sz="2450" dirty="0"/>
          </a:p>
        </p:txBody>
      </p:sp>
      <p:sp>
        <p:nvSpPr>
          <p:cNvPr id="9" name="Text 6"/>
          <p:cNvSpPr/>
          <p:nvPr/>
        </p:nvSpPr>
        <p:spPr>
          <a:xfrm>
            <a:off x="7810262" y="2680216"/>
            <a:ext cx="3124795" cy="390644"/>
          </a:xfrm>
          <a:prstGeom prst="rect">
            <a:avLst/>
          </a:prstGeom>
          <a:noFill/>
          <a:ln/>
        </p:spPr>
        <p:txBody>
          <a:bodyPr wrap="none" lIns="0" tIns="0" rIns="0" bIns="0" rtlCol="0" anchor="t"/>
          <a:lstStyle/>
          <a:p>
            <a:pPr algn="l" indent="0" marL="0">
              <a:lnSpc>
                <a:spcPts val="3050"/>
              </a:lnSpc>
              <a:buNone/>
            </a:pPr>
            <a:r>
              <a:rPr lang="en-US" sz="2450" dirty="0">
                <a:solidFill>
                  <a:srgbClr val="3B3535"/>
                </a:solidFill>
                <a:latin typeface="Red Hat Text" pitchFamily="34" charset="0"/>
                <a:ea typeface="Red Hat Text" pitchFamily="34" charset="-122"/>
                <a:cs typeface="Red Hat Text" pitchFamily="34" charset="-120"/>
              </a:rPr>
              <a:t>Choose an artifact</a:t>
            </a:r>
            <a:endParaRPr lang="en-US" sz="2450" dirty="0"/>
          </a:p>
        </p:txBody>
      </p:sp>
      <p:sp>
        <p:nvSpPr>
          <p:cNvPr id="10" name="Text 7"/>
          <p:cNvSpPr/>
          <p:nvPr/>
        </p:nvSpPr>
        <p:spPr>
          <a:xfrm>
            <a:off x="7810262" y="3203615"/>
            <a:ext cx="6045518" cy="1416368"/>
          </a:xfrm>
          <a:prstGeom prst="rect">
            <a:avLst/>
          </a:prstGeom>
          <a:noFill/>
          <a:ln/>
        </p:spPr>
        <p:txBody>
          <a:bodyPr wrap="square" lIns="0" tIns="0" rIns="0" bIns="0" rtlCol="0" anchor="t"/>
          <a:lstStyle/>
          <a:p>
            <a:pPr algn="l" indent="0" marL="0">
              <a:lnSpc>
                <a:spcPts val="2750"/>
              </a:lnSpc>
              <a:buNone/>
            </a:pPr>
            <a:r>
              <a:rPr lang="en-US" sz="1700" dirty="0">
                <a:solidFill>
                  <a:srgbClr val="3B3535"/>
                </a:solidFill>
                <a:latin typeface="Roboto Light" pitchFamily="34" charset="0"/>
                <a:ea typeface="Roboto Light" pitchFamily="34" charset="-122"/>
                <a:cs typeface="Roboto Light" pitchFamily="34" charset="-120"/>
              </a:rPr>
              <a:t>Basic search functionality allows users to query Europeana and select an artifact</a:t>
            </a:r>
            <a:pPr algn="l" indent="0" marL="0">
              <a:lnSpc>
                <a:spcPts val="2750"/>
              </a:lnSpc>
              <a:buNone/>
            </a:pPr>
            <a:r>
              <a:rPr lang="en-US" sz="1700" dirty="0">
                <a:solidFill>
                  <a:srgbClr val="3B3535"/>
                </a:solidFill>
                <a:latin typeface="Roboto Light" pitchFamily="34" charset="0"/>
                <a:ea typeface="Roboto Light" pitchFamily="34" charset="-122"/>
                <a:cs typeface="Roboto Light" pitchFamily="34" charset="-120"/>
              </a:rPr>
              <a:t>
</a:t>
            </a:r>
            <a:pPr algn="l" indent="0" marL="0">
              <a:lnSpc>
                <a:spcPts val="2750"/>
              </a:lnSpc>
              <a:buNone/>
            </a:pPr>
            <a:r>
              <a:rPr lang="en-US" sz="1700" dirty="0">
                <a:solidFill>
                  <a:srgbClr val="3B3535"/>
                </a:solidFill>
                <a:latin typeface="Roboto Light" pitchFamily="34" charset="0"/>
                <a:ea typeface="Roboto Light" pitchFamily="34" charset="-122"/>
                <a:cs typeface="Roboto Light" pitchFamily="34" charset="-120"/>
              </a:rPr>
              <a:t>(currently restricted to 3 museums based in Vienna that offer a wide range of objects)</a:t>
            </a:r>
            <a:endParaRPr lang="en-US" sz="1700" dirty="0"/>
          </a:p>
        </p:txBody>
      </p:sp>
      <p:sp>
        <p:nvSpPr>
          <p:cNvPr id="11" name="Shape 8"/>
          <p:cNvSpPr/>
          <p:nvPr/>
        </p:nvSpPr>
        <p:spPr>
          <a:xfrm>
            <a:off x="6811447" y="5545336"/>
            <a:ext cx="774621" cy="30480"/>
          </a:xfrm>
          <a:prstGeom prst="roundRect">
            <a:avLst>
              <a:gd name="adj" fmla="val 108930"/>
            </a:avLst>
          </a:prstGeom>
          <a:solidFill>
            <a:srgbClr val="D9CECE"/>
          </a:solidFill>
          <a:ln/>
        </p:spPr>
      </p:sp>
      <p:sp>
        <p:nvSpPr>
          <p:cNvPr id="12" name="Shape 9"/>
          <p:cNvSpPr/>
          <p:nvPr/>
        </p:nvSpPr>
        <p:spPr>
          <a:xfrm>
            <a:off x="6344007" y="5311616"/>
            <a:ext cx="497919" cy="497919"/>
          </a:xfrm>
          <a:prstGeom prst="roundRect">
            <a:avLst>
              <a:gd name="adj" fmla="val 6668"/>
            </a:avLst>
          </a:prstGeom>
          <a:solidFill>
            <a:srgbClr val="F3E8E8"/>
          </a:solidFill>
          <a:ln/>
        </p:spPr>
      </p:sp>
      <p:sp>
        <p:nvSpPr>
          <p:cNvPr id="13" name="Text 10"/>
          <p:cNvSpPr/>
          <p:nvPr/>
        </p:nvSpPr>
        <p:spPr>
          <a:xfrm>
            <a:off x="6499146" y="5404247"/>
            <a:ext cx="187523" cy="312539"/>
          </a:xfrm>
          <a:prstGeom prst="rect">
            <a:avLst/>
          </a:prstGeom>
          <a:noFill/>
          <a:ln/>
        </p:spPr>
        <p:txBody>
          <a:bodyPr wrap="none" lIns="0" tIns="0" rIns="0" bIns="0" rtlCol="0" anchor="t"/>
          <a:lstStyle/>
          <a:p>
            <a:pPr algn="ctr" indent="0" marL="0">
              <a:lnSpc>
                <a:spcPts val="2450"/>
              </a:lnSpc>
              <a:buNone/>
            </a:pPr>
            <a:r>
              <a:rPr lang="en-US" sz="2450" dirty="0">
                <a:solidFill>
                  <a:srgbClr val="3B3535"/>
                </a:solidFill>
                <a:latin typeface="Red Hat Text" pitchFamily="34" charset="0"/>
                <a:ea typeface="Red Hat Text" pitchFamily="34" charset="-122"/>
                <a:cs typeface="Red Hat Text" pitchFamily="34" charset="-120"/>
              </a:rPr>
              <a:t>2</a:t>
            </a:r>
            <a:endParaRPr lang="en-US" sz="2450" dirty="0"/>
          </a:p>
        </p:txBody>
      </p:sp>
      <p:sp>
        <p:nvSpPr>
          <p:cNvPr id="14" name="Text 11"/>
          <p:cNvSpPr/>
          <p:nvPr/>
        </p:nvSpPr>
        <p:spPr>
          <a:xfrm>
            <a:off x="7810262" y="5283994"/>
            <a:ext cx="3471982" cy="390644"/>
          </a:xfrm>
          <a:prstGeom prst="rect">
            <a:avLst/>
          </a:prstGeom>
          <a:noFill/>
          <a:ln/>
        </p:spPr>
        <p:txBody>
          <a:bodyPr wrap="none" lIns="0" tIns="0" rIns="0" bIns="0" rtlCol="0" anchor="t"/>
          <a:lstStyle/>
          <a:p>
            <a:pPr algn="l" indent="0" marL="0">
              <a:lnSpc>
                <a:spcPts val="3050"/>
              </a:lnSpc>
              <a:buNone/>
            </a:pPr>
            <a:r>
              <a:rPr lang="en-US" sz="2450" dirty="0">
                <a:solidFill>
                  <a:srgbClr val="3B3535"/>
                </a:solidFill>
                <a:latin typeface="Red Hat Text" pitchFamily="34" charset="0"/>
                <a:ea typeface="Red Hat Text" pitchFamily="34" charset="-122"/>
                <a:cs typeface="Red Hat Text" pitchFamily="34" charset="-120"/>
              </a:rPr>
              <a:t>Engage in a conversation</a:t>
            </a:r>
            <a:endParaRPr lang="en-US" sz="2450" dirty="0"/>
          </a:p>
        </p:txBody>
      </p:sp>
      <p:sp>
        <p:nvSpPr>
          <p:cNvPr id="15" name="Text 12"/>
          <p:cNvSpPr/>
          <p:nvPr/>
        </p:nvSpPr>
        <p:spPr>
          <a:xfrm>
            <a:off x="7810262" y="5807393"/>
            <a:ext cx="6045518" cy="1416368"/>
          </a:xfrm>
          <a:prstGeom prst="rect">
            <a:avLst/>
          </a:prstGeom>
          <a:noFill/>
          <a:ln/>
        </p:spPr>
        <p:txBody>
          <a:bodyPr wrap="square" lIns="0" tIns="0" rIns="0" bIns="0" rtlCol="0" anchor="t"/>
          <a:lstStyle/>
          <a:p>
            <a:pPr algn="l" indent="0" marL="0">
              <a:lnSpc>
                <a:spcPts val="2750"/>
              </a:lnSpc>
              <a:buNone/>
            </a:pPr>
            <a:r>
              <a:rPr lang="en-US" sz="1700" dirty="0">
                <a:solidFill>
                  <a:srgbClr val="3B3535"/>
                </a:solidFill>
                <a:latin typeface="Roboto Light" pitchFamily="34" charset="0"/>
                <a:ea typeface="Roboto Light" pitchFamily="34" charset="-122"/>
                <a:cs typeface="Roboto Light" pitchFamily="34" charset="-120"/>
              </a:rPr>
              <a:t>The metadata is combined with additional data about the object from the museum website (if available) and passed to the system prompt. With an invisible initial prompt, the artifact is ask to start the conversation by introducing itself.</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88444"/>
            <a:ext cx="5632490"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Prompts</a:t>
            </a:r>
            <a:endParaRPr lang="en-US" sz="4400" dirty="0"/>
          </a:p>
        </p:txBody>
      </p:sp>
      <p:sp>
        <p:nvSpPr>
          <p:cNvPr id="4" name="Text 1"/>
          <p:cNvSpPr/>
          <p:nvPr/>
        </p:nvSpPr>
        <p:spPr>
          <a:xfrm>
            <a:off x="837724" y="1951434"/>
            <a:ext cx="4505920" cy="563285"/>
          </a:xfrm>
          <a:prstGeom prst="rect">
            <a:avLst/>
          </a:prstGeom>
          <a:noFill/>
          <a:ln/>
        </p:spPr>
        <p:txBody>
          <a:bodyPr wrap="none" lIns="0" tIns="0" rIns="0" bIns="0" rtlCol="0" anchor="t"/>
          <a:lstStyle/>
          <a:p>
            <a:pPr indent="0" marL="0">
              <a:lnSpc>
                <a:spcPts val="4400"/>
              </a:lnSpc>
              <a:buNone/>
            </a:pPr>
            <a:r>
              <a:rPr lang="en-US" sz="3500" dirty="0">
                <a:solidFill>
                  <a:srgbClr val="1F1E1E"/>
                </a:solidFill>
                <a:latin typeface="Red Hat Text" pitchFamily="34" charset="0"/>
                <a:ea typeface="Red Hat Text" pitchFamily="34" charset="-122"/>
                <a:cs typeface="Red Hat Text" pitchFamily="34" charset="-120"/>
              </a:rPr>
              <a:t>System prompt</a:t>
            </a:r>
            <a:endParaRPr lang="en-US" sz="3500" dirty="0"/>
          </a:p>
        </p:txBody>
      </p:sp>
      <p:sp>
        <p:nvSpPr>
          <p:cNvPr id="5" name="Text 2"/>
          <p:cNvSpPr/>
          <p:nvPr/>
        </p:nvSpPr>
        <p:spPr>
          <a:xfrm>
            <a:off x="837724" y="2873693"/>
            <a:ext cx="7468553" cy="1593056"/>
          </a:xfrm>
          <a:prstGeom prst="rect">
            <a:avLst/>
          </a:prstGeom>
          <a:noFill/>
          <a:ln/>
        </p:spPr>
        <p:txBody>
          <a:bodyPr wrap="square" lIns="0" tIns="0" rIns="0" bIns="0" rtlCol="0" anchor="t"/>
          <a:lstStyle/>
          <a:p>
            <a:pPr indent="0" marL="0">
              <a:lnSpc>
                <a:spcPts val="3000"/>
              </a:lnSpc>
              <a:buNone/>
            </a:pPr>
            <a:r>
              <a:rPr lang="en-US" sz="1850" dirty="0">
                <a:solidFill>
                  <a:srgbClr val="3B3535"/>
                </a:solidFill>
                <a:highlight>
                  <a:srgbClr val="FAD1D1"/>
                </a:highlight>
                <a:latin typeface="Consolas" pitchFamily="34" charset="0"/>
                <a:ea typeface="Consolas" pitchFamily="34" charset="-122"/>
                <a:cs typeface="Consolas" pitchFamily="34" charset="-120"/>
              </a:rPr>
              <a:t>Imagine you are the personification of a cultural artifact described by the following metadata: {item}. Use a voice that fits the artifact and its context. Answer questions and share stories about your life. Make sure your answers are plausible.</a:t>
            </a:r>
            <a:endParaRPr lang="en-US" sz="1850" dirty="0"/>
          </a:p>
        </p:txBody>
      </p:sp>
      <p:sp>
        <p:nvSpPr>
          <p:cNvPr id="6" name="Text 3"/>
          <p:cNvSpPr/>
          <p:nvPr/>
        </p:nvSpPr>
        <p:spPr>
          <a:xfrm>
            <a:off x="837724" y="4825722"/>
            <a:ext cx="4505920" cy="563285"/>
          </a:xfrm>
          <a:prstGeom prst="rect">
            <a:avLst/>
          </a:prstGeom>
          <a:noFill/>
          <a:ln/>
        </p:spPr>
        <p:txBody>
          <a:bodyPr wrap="none" lIns="0" tIns="0" rIns="0" bIns="0" rtlCol="0" anchor="t"/>
          <a:lstStyle/>
          <a:p>
            <a:pPr indent="0" marL="0">
              <a:lnSpc>
                <a:spcPts val="4400"/>
              </a:lnSpc>
              <a:buNone/>
            </a:pPr>
            <a:r>
              <a:rPr lang="en-US" sz="3500" dirty="0">
                <a:solidFill>
                  <a:srgbClr val="1F1E1E"/>
                </a:solidFill>
                <a:latin typeface="Red Hat Text" pitchFamily="34" charset="0"/>
                <a:ea typeface="Red Hat Text" pitchFamily="34" charset="-122"/>
                <a:cs typeface="Red Hat Text" pitchFamily="34" charset="-120"/>
              </a:rPr>
              <a:t>Story prompt</a:t>
            </a:r>
            <a:endParaRPr lang="en-US" sz="3500" dirty="0"/>
          </a:p>
        </p:txBody>
      </p:sp>
      <p:sp>
        <p:nvSpPr>
          <p:cNvPr id="7" name="Text 4"/>
          <p:cNvSpPr/>
          <p:nvPr/>
        </p:nvSpPr>
        <p:spPr>
          <a:xfrm>
            <a:off x="837724" y="5747980"/>
            <a:ext cx="7468553" cy="1593056"/>
          </a:xfrm>
          <a:prstGeom prst="rect">
            <a:avLst/>
          </a:prstGeom>
          <a:noFill/>
          <a:ln/>
        </p:spPr>
        <p:txBody>
          <a:bodyPr wrap="square" lIns="0" tIns="0" rIns="0" bIns="0" rtlCol="0" anchor="t"/>
          <a:lstStyle/>
          <a:p>
            <a:pPr indent="0" marL="0">
              <a:lnSpc>
                <a:spcPts val="3000"/>
              </a:lnSpc>
              <a:buNone/>
            </a:pPr>
            <a:r>
              <a:rPr lang="en-US" sz="1850" dirty="0">
                <a:solidFill>
                  <a:srgbClr val="3B3535"/>
                </a:solidFill>
                <a:highlight>
                  <a:srgbClr val="FAD1D1"/>
                </a:highlight>
                <a:latin typeface="Consolas" pitchFamily="34" charset="0"/>
                <a:ea typeface="Consolas" pitchFamily="34" charset="-122"/>
                <a:cs typeface="Consolas" pitchFamily="34" charset="-120"/>
              </a:rPr>
              <a:t>Please introduce yourself. What kind of artifact are you, who made you and when? Where are you now, do you like it? Are you currently on display or in storage? How do you feel when you reflect on your past?</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740212"/>
            <a:ext cx="5632490"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Introduction examples</a:t>
            </a:r>
            <a:endParaRPr lang="en-US" sz="4400" dirty="0"/>
          </a:p>
        </p:txBody>
      </p:sp>
      <p:sp>
        <p:nvSpPr>
          <p:cNvPr id="3" name="Shape 1"/>
          <p:cNvSpPr/>
          <p:nvPr/>
        </p:nvSpPr>
        <p:spPr>
          <a:xfrm>
            <a:off x="837724" y="2192179"/>
            <a:ext cx="418862" cy="418862"/>
          </a:xfrm>
          <a:prstGeom prst="roundRect">
            <a:avLst>
              <a:gd name="adj" fmla="val 8573"/>
            </a:avLst>
          </a:prstGeom>
          <a:solidFill>
            <a:srgbClr val="F5A3A3"/>
          </a:solidFill>
          <a:ln/>
        </p:spPr>
      </p:sp>
      <p:sp>
        <p:nvSpPr>
          <p:cNvPr id="4" name="Text 2"/>
          <p:cNvSpPr/>
          <p:nvPr/>
        </p:nvSpPr>
        <p:spPr>
          <a:xfrm>
            <a:off x="1495901" y="2192179"/>
            <a:ext cx="5699641" cy="1532096"/>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Bonjour, darling. I am a masterpiece of elegance and refinement, a true connoisseur's delight. My name is Madame Ombre, and I am a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feather fan</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crafted by the finest artisans in 1905.</a:t>
            </a:r>
            <a:endParaRPr lang="en-US" sz="1850" dirty="0"/>
          </a:p>
        </p:txBody>
      </p:sp>
      <p:sp>
        <p:nvSpPr>
          <p:cNvPr id="5" name="Shape 3"/>
          <p:cNvSpPr/>
          <p:nvPr/>
        </p:nvSpPr>
        <p:spPr>
          <a:xfrm>
            <a:off x="7434858" y="2192179"/>
            <a:ext cx="418862" cy="418862"/>
          </a:xfrm>
          <a:prstGeom prst="roundRect">
            <a:avLst>
              <a:gd name="adj" fmla="val 8573"/>
            </a:avLst>
          </a:prstGeom>
          <a:solidFill>
            <a:srgbClr val="F5A3A3"/>
          </a:solidFill>
          <a:ln/>
        </p:spPr>
      </p:sp>
      <p:sp>
        <p:nvSpPr>
          <p:cNvPr id="6" name="Text 4"/>
          <p:cNvSpPr/>
          <p:nvPr/>
        </p:nvSpPr>
        <p:spPr>
          <a:xfrm>
            <a:off x="8093035" y="2192179"/>
            <a:ext cx="5699641" cy="1915120"/>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Buon giorno! I am the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Boy with a Dog</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a beautiful painting created by the renowned Italian artist Paolo Caliari, also known as Veronese, around 1580. I am a masterpiece of the Italian Renaissance, and I'm thrilled to share my story with you.</a:t>
            </a:r>
            <a:endParaRPr lang="en-US" sz="1850" dirty="0"/>
          </a:p>
        </p:txBody>
      </p:sp>
      <p:sp>
        <p:nvSpPr>
          <p:cNvPr id="7" name="Shape 5"/>
          <p:cNvSpPr/>
          <p:nvPr/>
        </p:nvSpPr>
        <p:spPr>
          <a:xfrm>
            <a:off x="837724" y="4615815"/>
            <a:ext cx="418862" cy="418862"/>
          </a:xfrm>
          <a:prstGeom prst="roundRect">
            <a:avLst>
              <a:gd name="adj" fmla="val 8573"/>
            </a:avLst>
          </a:prstGeom>
          <a:solidFill>
            <a:srgbClr val="F5A3A3"/>
          </a:solidFill>
          <a:ln/>
        </p:spPr>
      </p:sp>
      <p:sp>
        <p:nvSpPr>
          <p:cNvPr id="8" name="Text 6"/>
          <p:cNvSpPr/>
          <p:nvPr/>
        </p:nvSpPr>
        <p:spPr>
          <a:xfrm>
            <a:off x="1495901" y="4615815"/>
            <a:ext cx="5699641" cy="2298144"/>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The pleasure of being introduced! I am a humble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handschriftliches Inventar</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a handwritten inventory, to be precise. My creator was Erzherzog Franz Ferdinand von Österreich-Este, a man of great passion and curiosity, who commissioned this detailed catalog of his extensive collections in 1894.</a:t>
            </a:r>
            <a:endParaRPr lang="en-US" sz="1850" dirty="0"/>
          </a:p>
        </p:txBody>
      </p:sp>
      <p:sp>
        <p:nvSpPr>
          <p:cNvPr id="9" name="Shape 7"/>
          <p:cNvSpPr/>
          <p:nvPr/>
        </p:nvSpPr>
        <p:spPr>
          <a:xfrm>
            <a:off x="7434858" y="4615815"/>
            <a:ext cx="418862" cy="418862"/>
          </a:xfrm>
          <a:prstGeom prst="roundRect">
            <a:avLst>
              <a:gd name="adj" fmla="val 8573"/>
            </a:avLst>
          </a:prstGeom>
          <a:solidFill>
            <a:srgbClr val="F5A3A3"/>
          </a:solidFill>
          <a:ln/>
        </p:spPr>
      </p:sp>
      <p:sp>
        <p:nvSpPr>
          <p:cNvPr id="10" name="Text 8"/>
          <p:cNvSpPr/>
          <p:nvPr/>
        </p:nvSpPr>
        <p:spPr>
          <a:xfrm>
            <a:off x="8093035" y="4615815"/>
            <a:ext cx="5699641" cy="2298144"/>
          </a:xfrm>
          <a:prstGeom prst="rect">
            <a:avLst/>
          </a:prstGeom>
          <a:noFill/>
          <a:ln/>
        </p:spPr>
        <p:txBody>
          <a:bodyPr wrap="square" lIns="0" tIns="0" rIns="0" bIns="0" rtlCol="0" anchor="t"/>
          <a:lstStyle/>
          <a:p>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The whispers of the past, how they echo through my granite heart. I am </a:t>
            </a:r>
            <a:pPr indent="0" marL="0">
              <a:lnSpc>
                <a:spcPts val="3000"/>
              </a:lnSpc>
              <a:buNone/>
            </a:pPr>
            <a:r>
              <a:rPr lang="en-US" sz="1850" b="1" dirty="0">
                <a:solidFill>
                  <a:srgbClr val="3B3535"/>
                </a:solidFill>
                <a:latin typeface="Roboto Light" pitchFamily="34" charset="0"/>
                <a:ea typeface="Roboto Light" pitchFamily="34" charset="-122"/>
                <a:cs typeface="Roboto Light" pitchFamily="34" charset="-120"/>
              </a:rPr>
              <a:t>Sphinx Osorkons I</a:t>
            </a:r>
            <a:pPr indent="0" marL="0">
              <a:lnSpc>
                <a:spcPts val="3000"/>
              </a:lnSpc>
              <a:buNone/>
            </a:pPr>
            <a:r>
              <a:rPr lang="en-US" sz="1850" dirty="0">
                <a:solidFill>
                  <a:srgbClr val="3B3535"/>
                </a:solidFill>
                <a:latin typeface="Roboto Light" pitchFamily="34" charset="0"/>
                <a:ea typeface="Roboto Light" pitchFamily="34" charset="-122"/>
                <a:cs typeface="Roboto Light" pitchFamily="34" charset="-120"/>
              </a:rPr>
              <a:t>, a magnificent stone statue, crafted to honor the great King Osorkon I, ruler of ancient Egypt during the 22nd dynasty. My story begins in a time long gone, when Egypt was young and mighty.</a:t>
            </a:r>
            <a:endParaRPr lang="en-US" sz="1850" dirty="0"/>
          </a:p>
        </p:txBody>
      </p:sp>
      <p:sp>
        <p:nvSpPr>
          <p:cNvPr id="11" name="Text 9"/>
          <p:cNvSpPr/>
          <p:nvPr/>
        </p:nvSpPr>
        <p:spPr>
          <a:xfrm>
            <a:off x="837724" y="7183160"/>
            <a:ext cx="12954952" cy="306229"/>
          </a:xfrm>
          <a:prstGeom prst="rect">
            <a:avLst/>
          </a:prstGeom>
          <a:noFill/>
          <a:ln/>
        </p:spPr>
        <p:txBody>
          <a:bodyPr wrap="none" lIns="0" tIns="0" rIns="0" bIns="0" rtlCol="0" anchor="t"/>
          <a:lstStyle/>
          <a:p>
            <a:pPr algn="r" indent="0" marL="0">
              <a:lnSpc>
                <a:spcPts val="2400"/>
              </a:lnSpc>
              <a:buNone/>
            </a:pPr>
            <a:r>
              <a:rPr lang="en-US" sz="1500" dirty="0">
                <a:solidFill>
                  <a:srgbClr val="3B3535"/>
                </a:solidFill>
                <a:latin typeface="Roboto Light" pitchFamily="34" charset="0"/>
                <a:ea typeface="Roboto Light" pitchFamily="34" charset="-122"/>
                <a:cs typeface="Roboto Light" pitchFamily="34" charset="-120"/>
              </a:rPr>
              <a:t>Created by llama- 3.2-3b-instruct</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995005"/>
            <a:ext cx="5632490" cy="704017"/>
          </a:xfrm>
          <a:prstGeom prst="rect">
            <a:avLst/>
          </a:prstGeom>
          <a:noFill/>
          <a:ln/>
        </p:spPr>
        <p:txBody>
          <a:bodyPr wrap="none" lIns="0" tIns="0" rIns="0" bIns="0" rtlCol="0" anchor="t"/>
          <a:lstStyle/>
          <a:p>
            <a:pPr indent="0" marL="0">
              <a:lnSpc>
                <a:spcPts val="5500"/>
              </a:lnSpc>
              <a:buNone/>
            </a:pPr>
            <a:r>
              <a:rPr lang="en-US" sz="4400" dirty="0">
                <a:solidFill>
                  <a:srgbClr val="1F1E1E"/>
                </a:solidFill>
                <a:latin typeface="Red Hat Text" pitchFamily="34" charset="0"/>
                <a:ea typeface="Red Hat Text" pitchFamily="34" charset="-122"/>
                <a:cs typeface="Red Hat Text" pitchFamily="34" charset="-120"/>
              </a:rPr>
              <a:t>Try for yourself!</a:t>
            </a:r>
            <a:endParaRPr lang="en-US" sz="4400" dirty="0"/>
          </a:p>
        </p:txBody>
      </p:sp>
      <p:pic>
        <p:nvPicPr>
          <p:cNvPr id="3" name="Image 0" descr="preencoded.png">
            <a:hlinkClick r:id="rId2" tooltip=""/>
          </p:cNvPr>
          <p:cNvPicPr>
            <a:picLocks noChangeAspect="1"/>
          </p:cNvPicPr>
          <p:nvPr/>
        </p:nvPicPr>
        <p:blipFill>
          <a:blip r:embed="rId1"/>
          <a:stretch>
            <a:fillRect/>
          </a:stretch>
        </p:blipFill>
        <p:spPr>
          <a:xfrm>
            <a:off x="837724" y="4840724"/>
            <a:ext cx="12954952" cy="239375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2025-02-01T16:07:23Z</dcterms:created>
  <dcterms:modified xsi:type="dcterms:W3CDTF">2025-02-01T16:07:23Z</dcterms:modified>
</cp:coreProperties>
</file>